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hsMUd7A9hCdCZspAOzMINjuogz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1" d="100"/>
          <a:sy n="121" d="100"/>
        </p:scale>
        <p:origin x="-9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uk-UA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84502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3" name="Google Shape;31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3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uk-UA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62c04dc51_0_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2b62c04dc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5"/>
          <p:cNvSpPr txBox="1">
            <a:spLocks noGrp="1"/>
          </p:cNvSpPr>
          <p:nvPr>
            <p:ph type="body" idx="4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5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5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6"/>
          <p:cNvSpPr txBox="1">
            <a:spLocks noGrp="1"/>
          </p:cNvSpPr>
          <p:nvPr>
            <p:ph type="body" idx="2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6"/>
          <p:cNvSpPr txBox="1">
            <a:spLocks noGrp="1"/>
          </p:cNvSpPr>
          <p:nvPr>
            <p:ph type="body" idx="3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6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 txBox="1">
            <a:spLocks noGrp="1"/>
          </p:cNvSpPr>
          <p:nvPr>
            <p:ph type="body" idx="5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6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476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000" cy="27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3757"/>
            </a:gs>
            <a:gs pos="100000">
              <a:srgbClr val="15152E"/>
            </a:gs>
          </a:gsLst>
          <a:lin ang="5400000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640" y="801000"/>
            <a:ext cx="6550200" cy="369972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"/>
          <p:cNvSpPr/>
          <p:nvPr/>
        </p:nvSpPr>
        <p:spPr>
          <a:xfrm>
            <a:off x="35640" y="1491480"/>
            <a:ext cx="9000720" cy="2247238"/>
          </a:xfrm>
          <a:prstGeom prst="rect">
            <a:avLst/>
          </a:prstGeom>
          <a:noFill/>
          <a:ln>
            <a:noFill/>
          </a:ln>
          <a:effectLst>
            <a:outerShdw blurRad="50760" dist="50760" dir="5400000" algn="ctr" rotWithShape="0">
              <a:schemeClr val="dk1"/>
            </a:outerShdw>
          </a:effectLst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uk-UA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СТАН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uk-UA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ОПЕРАТИВНОГО РЕАГУВАННЯ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uk-UA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 НАДЗВИЧАЙНІ СИТУАЦІЇ НА ТЕРИТОРІЇ КІРОВОГРАДСЬКОЇ ОБЛАСТІ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20" y="0"/>
            <a:ext cx="8046720" cy="298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/>
          <p:nvPr/>
        </p:nvSpPr>
        <p:spPr>
          <a:xfrm>
            <a:off x="254643" y="699542"/>
            <a:ext cx="8637838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Загрози що можуть вплинути на стале функціонування систем життєзабезпечення та життєдіяльності населення області.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Підтоплення територій та населених пунктів області внаслідок підриву та руйнування Кременчуцької ГЕС.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184" name="Google Shape;184;p9" descr="C:\Users\akr\Desktop\Фото підтоплення Світловодськ\photo_2023-04-18_15-45-5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4048" y="1563638"/>
            <a:ext cx="3744416" cy="251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 descr="C:\Users\akr\Desktop\YjA1Zc0eXkm85J4ZolosghUQQfG9W58iJ2NQtpUk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1563638"/>
            <a:ext cx="4464496" cy="2511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254643" y="699542"/>
            <a:ext cx="8637838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Загрози що можуть вплинути на стале функціонування систем життєзабезпечення та життєдіяльності населення області.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Порушення сталого функціонування об’єктів критичної інфраструктури області внаслідок військової агресії.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0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192" name="Google Shape;192;p10" descr="C:\Users\akr\Desktop\Фото влучання підстанція Шостаківка\photo_2023-03-10_10-34-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1491630"/>
            <a:ext cx="3744416" cy="250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0" descr="C:\Users\akr\Desktop\Фото влучання підстанція Шостаківка\photo_2023-03-10_10-32-3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024" y="1491630"/>
            <a:ext cx="3744416" cy="2505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/>
          <p:nvPr/>
        </p:nvSpPr>
        <p:spPr>
          <a:xfrm>
            <a:off x="254643" y="699542"/>
            <a:ext cx="8637838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Загрози що можуть вплинути на стале функціонування систем життєзабезпечення та життєдіяльності населення області.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Стале функціонування та можливість укриття населення в об’єктах фонду захисних споруд цивільного захисту області уразі оголошення сигналу “Повітряна тривога”.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1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00" name="Google Shape;200;p11" descr="C:\Users\akr\Downloads\Фото+для+презентації\Фото для презентації\Укриття\1X4A91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4008" y="1511672"/>
            <a:ext cx="3934583" cy="262305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1"/>
          <p:cNvSpPr/>
          <p:nvPr/>
        </p:nvSpPr>
        <p:spPr>
          <a:xfrm>
            <a:off x="467544" y="1422816"/>
            <a:ext cx="3934583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 сьогоднішній день в області обліковано </a:t>
            </a:r>
            <a:r>
              <a:rPr lang="uk-UA" sz="16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2128</a:t>
            </a:r>
            <a:r>
              <a:rPr lang="uk-U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об’єктів укриття, із яких </a:t>
            </a:r>
            <a:r>
              <a:rPr lang="uk-UA" sz="16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652 </a:t>
            </a:r>
            <a:r>
              <a:rPr lang="uk-U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захисні споруди цивільного захисту (150 сховищ та 502 протирадіаційних укриття) та </a:t>
            </a:r>
            <a:r>
              <a:rPr lang="uk-UA" sz="16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1476 </a:t>
            </a:r>
            <a:r>
              <a:rPr lang="uk-U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найпростіших укриттів. Станом на </a:t>
            </a:r>
            <a:r>
              <a:rPr lang="uk-UA" sz="16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01 січня 2024 року</a:t>
            </a:r>
            <a:r>
              <a:rPr lang="uk-U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здійснено комісійні обстеження 100% об'єктів фонду захисних споруд, із яких </a:t>
            </a:r>
            <a:r>
              <a:rPr lang="uk-UA" sz="16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r>
              <a:rPr lang="uk-U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придатні, що становить </a:t>
            </a:r>
            <a:r>
              <a:rPr lang="uk-UA" sz="16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95 % . </a:t>
            </a:r>
            <a:r>
              <a:rPr lang="uk-U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 2023 році покращено показник готовності на </a:t>
            </a:r>
            <a:r>
              <a:rPr lang="uk-UA" sz="16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 од.</a:t>
            </a: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"/>
          <p:cNvSpPr/>
          <p:nvPr/>
        </p:nvSpPr>
        <p:spPr>
          <a:xfrm>
            <a:off x="254643" y="471777"/>
            <a:ext cx="86378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Загрози що можуть вплинути на стале функціонування систем життєзабезпечення та життєдіяльності населення області.</a:t>
            </a:r>
            <a:endParaRPr/>
          </a:p>
        </p:txBody>
      </p:sp>
      <p:sp>
        <p:nvSpPr>
          <p:cNvPr id="207" name="Google Shape;207;p12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08" name="Google Shape;208;p12" descr="C:\Users\akr\Downloads\Фото+для+презентації\Фото для презентації\Електростанції\photo_2024-01-19_12-05-4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592" y="1104521"/>
            <a:ext cx="3163694" cy="211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2" descr="C:\Users\akr\Downloads\Фото+для+презентації\Фото для презентації\Пункт незламності\20221123_13282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594" y="3301466"/>
            <a:ext cx="3163692" cy="177957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2" descr="20221123_132942.jp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2" descr="20221123_132942.jpg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2" descr="20221123_132942.jpg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12" descr="C:\Users\akr\Downloads\Фото+для+презентації\Фото для презентації\Пункт незламності\20221123_13294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0716" y="3301466"/>
            <a:ext cx="3163692" cy="1781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082276" y="1096193"/>
            <a:ext cx="3162132" cy="211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/>
          <p:nvPr/>
        </p:nvSpPr>
        <p:spPr>
          <a:xfrm>
            <a:off x="254643" y="699542"/>
            <a:ext cx="8637838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Загрози що можуть вплинути на стале функціонування систем життєзабезпечення та життєдіяльності населення області.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Реагування на радіаційні та хімічні загрози на території області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3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21" name="Google Shape;221;p13" descr="C:\Users\akr\Downloads\Фото+для+презентації\Фото для презентації\Група РХБЗ\DSC_568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9558" y="1347614"/>
            <a:ext cx="4066898" cy="271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3" descr="C:\Users\akr\Downloads\Фото+для+презентації\Фото для презентації\Група РХБЗ\DSC_577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174" y="1347614"/>
            <a:ext cx="4066898" cy="2718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254643" y="591739"/>
            <a:ext cx="86378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Взято участь в зустрічі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36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евакуаційних потягів із внутрішньо - переміщеними особами загальною чисельністю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3865 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осіб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4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29" name="Google Shape;229;p14" descr="C:\Users\akr\Downloads\Фото+для+презентації\Фото для презентації\Переселенці\DSC_269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8144" y="3147814"/>
            <a:ext cx="2880320" cy="190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4" descr="C:\Users\akr\Downloads\Фото+для+презентації\Фото для презентації\Фото блок переселенці\DSC_242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1203598"/>
            <a:ext cx="2880320" cy="192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4" descr="C:\Users\akr\Downloads\Фото+для+презентації\Фото для презентації\Фото блок переселенці\DSC_331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8144" y="1198689"/>
            <a:ext cx="2880320" cy="192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4" descr="C:\Users\akr\Downloads\Фото+для+презентації\Фото для презентації\Фото блок переселенці\DSC_3527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536" y="3147814"/>
            <a:ext cx="2880320" cy="192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13422" y="1932124"/>
            <a:ext cx="2520280" cy="2372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"/>
          <p:cNvSpPr/>
          <p:nvPr/>
        </p:nvSpPr>
        <p:spPr>
          <a:xfrm>
            <a:off x="254643" y="555526"/>
            <a:ext cx="863783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Отримано та придбано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43 од.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транспортних засобів сучасного зразка. В якості гуманітарної та благодійної допомоги отримано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81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од. транспортних засобів різного призначення.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5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40" name="Google Shape;240;p15" descr="D:\Мої документи\Луков\Документи\Луков\ВІЙНА!!!\ТЗ Польща\Фотки\2022-2023\Куплено\ПМ-В (2023)\1bc54f5a-b3e9-4bc0-9273-da47b4f826ff.jpg"/>
          <p:cNvPicPr preferRelativeResize="0"/>
          <p:nvPr/>
        </p:nvPicPr>
        <p:blipFill rotWithShape="1">
          <a:blip r:embed="rId3">
            <a:alphaModFix/>
          </a:blip>
          <a:srcRect t="14193" b="20211"/>
          <a:stretch/>
        </p:blipFill>
        <p:spPr>
          <a:xfrm>
            <a:off x="683568" y="1496062"/>
            <a:ext cx="3680927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5"/>
          <p:cNvPicPr preferRelativeResize="0"/>
          <p:nvPr/>
        </p:nvPicPr>
        <p:blipFill rotWithShape="1">
          <a:blip r:embed="rId4">
            <a:alphaModFix/>
          </a:blip>
          <a:srcRect l="15175" t="41609" r="59356" b="27076"/>
          <a:stretch/>
        </p:blipFill>
        <p:spPr>
          <a:xfrm>
            <a:off x="4779505" y="1496062"/>
            <a:ext cx="3680927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5" descr="C:\Users\Admin\AppData\Local\Microsoft\Windows\INetCache\Content.Word\3a425488-c6b5-475f-82e5-e27de80fec99.jpg"/>
          <p:cNvPicPr preferRelativeResize="0"/>
          <p:nvPr/>
        </p:nvPicPr>
        <p:blipFill rotWithShape="1">
          <a:blip r:embed="rId5">
            <a:alphaModFix/>
          </a:blip>
          <a:srcRect l="2492" t="20598" r="7730" b="25249"/>
          <a:stretch/>
        </p:blipFill>
        <p:spPr>
          <a:xfrm>
            <a:off x="683568" y="3291830"/>
            <a:ext cx="3680927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5" descr="D:\Мої документи\Луков\Документи\Луков\ВІЙНА!!!\ТЗ Польща\Фотки\2022-2023\Куплено\Форд 2 ДПРЗ\1673252882874.jpg"/>
          <p:cNvPicPr preferRelativeResize="0"/>
          <p:nvPr/>
        </p:nvPicPr>
        <p:blipFill rotWithShape="1">
          <a:blip r:embed="rId6">
            <a:alphaModFix/>
          </a:blip>
          <a:srcRect t="14536" b="19823"/>
          <a:stretch/>
        </p:blipFill>
        <p:spPr>
          <a:xfrm>
            <a:off x="4779505" y="3283666"/>
            <a:ext cx="3680927" cy="1656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"/>
          <p:cNvSpPr/>
          <p:nvPr/>
        </p:nvSpPr>
        <p:spPr>
          <a:xfrm>
            <a:off x="254643" y="555526"/>
            <a:ext cx="86378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Проведено переобладнання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од.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транспортних засобів. Вартість переобладнання становить –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млн.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954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тис. грн. Орієнтовна вартість придбання аналогічних транспортних засобів –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72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млн.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450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тис. грн.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6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50" name="Google Shape;250;p16" descr="D:\Мої документи\Луков\Документи\Луков\ВІЙНА!!!\ТЗ Польща\Переобладнанні ТЗ\Економія коштів\Піротехнічний мерседес\20230126_09370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1923678"/>
            <a:ext cx="367240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6" descr="C:\Users\Admin\Desktop\7.jfif"/>
          <p:cNvPicPr preferRelativeResize="0"/>
          <p:nvPr/>
        </p:nvPicPr>
        <p:blipFill rotWithShape="1">
          <a:blip r:embed="rId4">
            <a:alphaModFix/>
          </a:blip>
          <a:srcRect l="8250" t="13818" r="1143" b="16476"/>
          <a:stretch/>
        </p:blipFill>
        <p:spPr>
          <a:xfrm>
            <a:off x="4932040" y="1923678"/>
            <a:ext cx="3672408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6"/>
          <p:cNvSpPr/>
          <p:nvPr/>
        </p:nvSpPr>
        <p:spPr>
          <a:xfrm>
            <a:off x="2123728" y="1563638"/>
            <a:ext cx="616320" cy="27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lang="uk-UA" sz="13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endParaRPr sz="13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6"/>
          <p:cNvSpPr/>
          <p:nvPr/>
        </p:nvSpPr>
        <p:spPr>
          <a:xfrm>
            <a:off x="6516216" y="1487040"/>
            <a:ext cx="616320" cy="27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lang="uk-UA" sz="13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Після</a:t>
            </a:r>
            <a:endParaRPr sz="13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827584" y="4022154"/>
            <a:ext cx="20882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Вартість транспортного засобу,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млн.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6"/>
          <p:cNvSpPr/>
          <p:nvPr/>
        </p:nvSpPr>
        <p:spPr>
          <a:xfrm>
            <a:off x="2987824" y="4020541"/>
            <a:ext cx="2508773" cy="83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Вартість переобладнання,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332 тис. 029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6"/>
          <p:cNvSpPr/>
          <p:nvPr/>
        </p:nvSpPr>
        <p:spPr>
          <a:xfrm>
            <a:off x="5569989" y="4017235"/>
            <a:ext cx="2746427" cy="83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Економія коштів державного бюджету,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млн. 667 тис. 971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/>
          <p:nvPr/>
        </p:nvSpPr>
        <p:spPr>
          <a:xfrm>
            <a:off x="254643" y="555526"/>
            <a:ext cx="86378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Проведено переобладнання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од.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транспортних засобів. Вартість переобладнання становить –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млн.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954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тис. грн. Орієнтовна вартість придбання аналогічних транспортних засобів –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72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млн.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450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тис. грн.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7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sp>
        <p:nvSpPr>
          <p:cNvPr id="263" name="Google Shape;263;p17"/>
          <p:cNvSpPr/>
          <p:nvPr/>
        </p:nvSpPr>
        <p:spPr>
          <a:xfrm>
            <a:off x="2123728" y="1563638"/>
            <a:ext cx="616320" cy="27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lang="uk-UA" sz="13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endParaRPr sz="13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7"/>
          <p:cNvSpPr/>
          <p:nvPr/>
        </p:nvSpPr>
        <p:spPr>
          <a:xfrm>
            <a:off x="6516216" y="1487040"/>
            <a:ext cx="616320" cy="27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lang="uk-UA" sz="13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Після</a:t>
            </a:r>
            <a:endParaRPr sz="13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7"/>
          <p:cNvSpPr/>
          <p:nvPr/>
        </p:nvSpPr>
        <p:spPr>
          <a:xfrm>
            <a:off x="827584" y="4022154"/>
            <a:ext cx="20882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Вартість транспортного засобу,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017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млн.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2987824" y="4020541"/>
            <a:ext cx="2508773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Вартість переобладнання,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438 тис. 653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5569989" y="4017235"/>
            <a:ext cx="2746427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Економія коштів державного бюджету, грн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млн. 561 тис. 347 грн.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17" descr="C:\Users\Admin\Desktop\16.jpg"/>
          <p:cNvPicPr preferRelativeResize="0"/>
          <p:nvPr/>
        </p:nvPicPr>
        <p:blipFill rotWithShape="1">
          <a:blip r:embed="rId3">
            <a:alphaModFix/>
          </a:blip>
          <a:srcRect t="21230" b="22841"/>
          <a:stretch/>
        </p:blipFill>
        <p:spPr>
          <a:xfrm>
            <a:off x="467544" y="1893405"/>
            <a:ext cx="367240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7" descr="17057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024" y="1893405"/>
            <a:ext cx="3672408" cy="20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"/>
          <p:cNvSpPr/>
          <p:nvPr/>
        </p:nvSpPr>
        <p:spPr>
          <a:xfrm>
            <a:off x="259012" y="618978"/>
            <a:ext cx="863783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 жовтні 2022 року створено Центр управління в надзвичайних ситуаціях. Основними завданнями якого є координація дій органів управління та сил цивільного захисту, здійснення моніторингу, збирання, обробки, інформації про обстановку в зоні можливого виникнення надзвичайної ситуації або небезпечної події.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8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76" name="Google Shape;276;p18" descr="C:\Users\akr\Downloads\Фото+для+презентації\Фото для презентації\ЦУНС\DSC_94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364" y="1914051"/>
            <a:ext cx="4215636" cy="2817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8" descr="C:\Users\akr\Downloads\Фото+для+презентації\Фото для презентації\Anonymous+folder\1X4A667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8905" y="1914051"/>
            <a:ext cx="4221567" cy="2814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/>
          <p:nvPr/>
        </p:nvSpPr>
        <p:spPr>
          <a:xfrm>
            <a:off x="253081" y="549873"/>
            <a:ext cx="8637900" cy="3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Для забезпечення захисту населення від надзвичайних подій та ситуацій на території області функціонують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31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частина  та Аварійно-рятувальний загін спеціального призначення. 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Штатна чисельність становить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2343 особи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113" name="Google Shape;113;p2"/>
          <p:cNvPicPr preferRelativeResize="0"/>
          <p:nvPr/>
        </p:nvPicPr>
        <p:blipFill rotWithShape="1">
          <a:blip r:embed="rId3">
            <a:alphaModFix/>
          </a:blip>
          <a:srcRect t="1028" b="1038"/>
          <a:stretch/>
        </p:blipFill>
        <p:spPr>
          <a:xfrm>
            <a:off x="352850" y="1665150"/>
            <a:ext cx="4036024" cy="269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59" y="1665150"/>
            <a:ext cx="4108342" cy="26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"/>
          <p:cNvSpPr/>
          <p:nvPr/>
        </p:nvSpPr>
        <p:spPr>
          <a:xfrm>
            <a:off x="254643" y="723349"/>
            <a:ext cx="863783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 рамках допомоги Збройним Силам України проведено роботи з ремонту та фарбування автомобілів типу пікап для підрозділів, які формують вогневі групи у кількості </a:t>
            </a:r>
            <a:r>
              <a:rPr lang="uk-U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41</a:t>
            </a: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одиниці. Робота за даним напрямком продовжується.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84" name="Google Shape;284;p19" descr="C:\Users\Admin\Desktop\25af5e3a-5363-440d-b88d-595bab12c330.jpg"/>
          <p:cNvPicPr preferRelativeResize="0"/>
          <p:nvPr/>
        </p:nvPicPr>
        <p:blipFill rotWithShape="1">
          <a:blip r:embed="rId3">
            <a:alphaModFix/>
          </a:blip>
          <a:srcRect t="13982" b="13774"/>
          <a:stretch/>
        </p:blipFill>
        <p:spPr>
          <a:xfrm>
            <a:off x="390081" y="2067694"/>
            <a:ext cx="4109911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9" descr="C:\Users\Admin\Desktop\478ef6b3-b1a9-4feb-9f2c-492be0e9278b.jpg"/>
          <p:cNvPicPr preferRelativeResize="0"/>
          <p:nvPr/>
        </p:nvPicPr>
        <p:blipFill rotWithShape="1">
          <a:blip r:embed="rId4">
            <a:alphaModFix/>
          </a:blip>
          <a:srcRect b="34709"/>
          <a:stretch/>
        </p:blipFill>
        <p:spPr>
          <a:xfrm>
            <a:off x="4638553" y="2067694"/>
            <a:ext cx="4109911" cy="2304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"/>
          <p:cNvSpPr/>
          <p:nvPr/>
        </p:nvSpPr>
        <p:spPr>
          <a:xfrm>
            <a:off x="323528" y="843558"/>
            <a:ext cx="86378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Для забезпечення потреб підрозділів які базуються на території області, за рішенням керівництва ОВА, постійно надається інженерна техніка з обслугою.</a:t>
            </a:r>
            <a:endParaRPr/>
          </a:p>
        </p:txBody>
      </p:sp>
      <p:sp>
        <p:nvSpPr>
          <p:cNvPr id="291" name="Google Shape;291;p20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92" name="Google Shape;292;p20" descr="C:\Users\akr\Downloads\Фото+для+презентації\Фото для презентації\Фото робота крана ЗУМЛІОН\DSC_550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1923678"/>
            <a:ext cx="4133673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0" descr="C:\Users\akr\Downloads\Фото+для+презентації\Фото для презентації\Фото техніки\IMG-20240203-WA000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1128" y="1926689"/>
            <a:ext cx="4133673" cy="2520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299" name="Google Shape;299;p21" descr="ДСНС протягом доби здійснила 122 виїзди для ліквідації наслідків обстрілів  мирних населених пунктів – АрміяInfor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2931790"/>
            <a:ext cx="3814274" cy="211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1" descr="Специфіка розмінування для саперів на Харківщині змінюється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627534"/>
            <a:ext cx="3816424" cy="211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1" descr="На розмінування українських територій може піти до 10 років – ДСНС ➜ ZMI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4008" y="627534"/>
            <a:ext cx="3816424" cy="213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1" descr="Вибухи у Подільському районі: відео пожежі ТЦ та стоянки - 24 Канал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0654" y="2931790"/>
            <a:ext cx="3819778" cy="2112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sp>
        <p:nvSpPr>
          <p:cNvPr id="308" name="Google Shape;308;p22"/>
          <p:cNvSpPr/>
          <p:nvPr/>
        </p:nvSpPr>
        <p:spPr>
          <a:xfrm>
            <a:off x="323528" y="627534"/>
            <a:ext cx="86378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Взаємодія з підрозділами Головного управління Національної поліції та підрозділом Національної гвардії Кіровоградської області</a:t>
            </a:r>
            <a:endParaRPr/>
          </a:p>
        </p:txBody>
      </p:sp>
      <p:pic>
        <p:nvPicPr>
          <p:cNvPr id="309" name="Google Shape;309;p22" descr="Z:\ВРЕМЕНнАЯ_ПАПКА_2\ASU\Ермоленко\1\WhatsApp Image 2024-02-03 at 13.08.33 – копія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3777" y="1909614"/>
            <a:ext cx="4214687" cy="2534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2" descr="C:\Users\akr\Downloads\Фото+для+презентації\Фото для презентації\Фото з поліцією\photo_5328289264837972709_y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1909614"/>
            <a:ext cx="3816424" cy="2534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3757"/>
            </a:gs>
            <a:gs pos="100000">
              <a:srgbClr val="15152E"/>
            </a:gs>
          </a:gsLst>
          <a:lin ang="5400000" scaled="0"/>
        </a:gra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640" y="801000"/>
            <a:ext cx="6550200" cy="369972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3"/>
          <p:cNvSpPr/>
          <p:nvPr/>
        </p:nvSpPr>
        <p:spPr>
          <a:xfrm>
            <a:off x="48054" y="1866757"/>
            <a:ext cx="9000720" cy="1568206"/>
          </a:xfrm>
          <a:prstGeom prst="rect">
            <a:avLst/>
          </a:prstGeom>
          <a:noFill/>
          <a:ln>
            <a:noFill/>
          </a:ln>
          <a:effectLst>
            <a:outerShdw blurRad="50760" dist="50760" dir="5400000" algn="ctr" rotWithShape="0">
              <a:schemeClr val="dk1"/>
            </a:outerShdw>
          </a:effectLst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 цілому підпорядковані підрозділи Головного управління готові до виконання завдань за призначенням.</a:t>
            </a:r>
            <a:endParaRPr/>
          </a:p>
        </p:txBody>
      </p:sp>
      <p:pic>
        <p:nvPicPr>
          <p:cNvPr id="318" name="Google Shape;31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20" y="0"/>
            <a:ext cx="8046720" cy="298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246975" y="483550"/>
            <a:ext cx="86379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Загальна чисельність угрупування сил ГУ ДСНС в </a:t>
            </a:r>
            <a:r>
              <a:rPr lang="uk-UA" sz="16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області, яка перебуває на цілодобовому чергуванні, </a:t>
            </a:r>
            <a:r>
              <a:rPr lang="uk-UA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становить </a:t>
            </a:r>
            <a:r>
              <a:rPr lang="uk-UA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260</a:t>
            </a:r>
            <a:r>
              <a:rPr lang="uk-UA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1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чол</a:t>
            </a:r>
            <a:r>
              <a:rPr lang="uk-UA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особового складу та  </a:t>
            </a:r>
            <a:r>
              <a:rPr lang="uk-UA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56 </a:t>
            </a:r>
            <a:r>
              <a:rPr lang="uk-UA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одиниць техніки, у резерві - </a:t>
            </a:r>
            <a:r>
              <a:rPr lang="uk-UA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249</a:t>
            </a:r>
            <a:r>
              <a:rPr lang="uk-UA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1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чол</a:t>
            </a:r>
            <a:r>
              <a:rPr lang="uk-UA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особового складу, </a:t>
            </a:r>
            <a:r>
              <a:rPr lang="uk-UA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r>
              <a:rPr lang="uk-UA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одиниць інженерної техніки, </a:t>
            </a:r>
            <a:r>
              <a:rPr lang="uk-UA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65</a:t>
            </a:r>
            <a:r>
              <a:rPr lang="uk-UA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одиниць основних пожежних автомобілів та спеціальної техніки.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 l="33" r="-12304"/>
          <a:stretch/>
        </p:blipFill>
        <p:spPr>
          <a:xfrm>
            <a:off x="4953000" y="1537140"/>
            <a:ext cx="3439200" cy="1703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4">
            <a:alphaModFix/>
          </a:blip>
          <a:srcRect l="5884" r="5884"/>
          <a:stretch/>
        </p:blipFill>
        <p:spPr>
          <a:xfrm>
            <a:off x="1117575" y="1529257"/>
            <a:ext cx="3058976" cy="170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5">
            <a:alphaModFix/>
          </a:blip>
          <a:srcRect l="29" r="39"/>
          <a:stretch/>
        </p:blipFill>
        <p:spPr>
          <a:xfrm>
            <a:off x="1117575" y="3310759"/>
            <a:ext cx="3058976" cy="174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6">
            <a:alphaModFix/>
          </a:blip>
          <a:srcRect l="767" r="777"/>
          <a:stretch/>
        </p:blipFill>
        <p:spPr>
          <a:xfrm>
            <a:off x="4953000" y="3310758"/>
            <a:ext cx="3058975" cy="1747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b62c04dc51_0_0"/>
          <p:cNvSpPr/>
          <p:nvPr/>
        </p:nvSpPr>
        <p:spPr>
          <a:xfrm>
            <a:off x="254643" y="51470"/>
            <a:ext cx="669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130" name="Google Shape;130;g2b62c04dc51_0_0" descr="C:\Users\akr\Downloads\Фото+для+презентації\Фото для презентації\Водолазна група\DSC_943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1076176"/>
            <a:ext cx="2895698" cy="193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b62c04dc51_0_0" descr="C:\Users\akr\Downloads\Фото+для+презентації\Фото для презентації\Піротехнічна частина\DSC_903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9583" y="1080665"/>
            <a:ext cx="2888800" cy="193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b62c04dc51_0_0" descr="На Полтавщині досі шукають людину на місці ракетного удару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9583" y="3083689"/>
            <a:ext cx="2888801" cy="193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b62c04dc51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4040" y="3083689"/>
            <a:ext cx="2895266" cy="192134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b62c04dc51_0_0"/>
          <p:cNvSpPr/>
          <p:nvPr/>
        </p:nvSpPr>
        <p:spPr>
          <a:xfrm>
            <a:off x="246975" y="483518"/>
            <a:ext cx="86379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Для виконання аварійно-рятувальних та інших невідкладних робіт вузької спеціалізації можливе залучення підрозділів аварійно-рятувального загону спеціального призначення.</a:t>
            </a: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/>
          <p:nvPr/>
        </p:nvSpPr>
        <p:spPr>
          <a:xfrm>
            <a:off x="253081" y="901224"/>
            <a:ext cx="8637900" cy="3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Протягом 2023 року на території області виникло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4679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надзвичайних подій та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надзвичайних ситуацій.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Частиною піротехнічних робіт та гуманітарного розмінування  знешкоджено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924 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вибухонебезпечні предмети і це лише на території нашої області, не враховуючи залучень в інших областях.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 ході проведення аварійно-рятувальних та інших невідкладних робіт підрозділами Головного управління врятовано понад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осіб 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та  майна на суму понад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67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млн. грн.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Всі надзвичайні події та ситуації ліквідовані підпорядкованими підрозділами Головного управління в тих масштабах, яких вони набули на момент прибуття перших пожежно-рятувальних підрозділів. 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254643" y="555526"/>
            <a:ext cx="863783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Cтворено та забезпечено функціонування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89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підрозділів місцевої та добровільної пожежної охорони.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sp>
        <p:nvSpPr>
          <p:cNvPr id="147" name="Google Shape;147;p5"/>
          <p:cNvSpPr/>
          <p:nvPr/>
        </p:nvSpPr>
        <p:spPr>
          <a:xfrm>
            <a:off x="281620" y="4299942"/>
            <a:ext cx="86378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Нормативна кількість МПО для нашої області складає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101-н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підрозділ, тому наше завдання в цьому році створити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4-ри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а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 2025 році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5-ть 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нових підрозділів.</a:t>
            </a:r>
            <a:endParaRPr/>
          </a:p>
        </p:txBody>
      </p:sp>
      <p:pic>
        <p:nvPicPr>
          <p:cNvPr id="148" name="Google Shape;148;p5" descr="Z:\ВРЕМЕНнАЯ_ПАПКА_2\ASU\Ермоленко\03.02.2024 ФОТО для ПРЕЗЕНТАЦІЇ (Місцева пожежна охорона)\_DFZY1~R\DSC_9557 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150" y="1347614"/>
            <a:ext cx="4240389" cy="283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 descr="Z:\ВРЕМЕНнАЯ_ПАПКА_2\ASU\Ермоленко\03.02.2024 ФОТО для ПРЕЗЕНТАЦІЇ (Місцева пожежна охорона)\_DFZY1~R\362254997_3480606032255279_5386896038769799359_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7553" y="1347614"/>
            <a:ext cx="4243650" cy="283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/>
          <p:nvPr/>
        </p:nvSpPr>
        <p:spPr>
          <a:xfrm>
            <a:off x="254643" y="750280"/>
            <a:ext cx="86378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 початку військової агресії російської федерації підрозділами Головного управління здійснено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33 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виїзди на ліквідацію наслідків ракетно-бомбових ударів на території області, з них 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рази з початку 2024 року.</a:t>
            </a:r>
            <a:endParaRPr/>
          </a:p>
        </p:txBody>
      </p:sp>
      <p:sp>
        <p:nvSpPr>
          <p:cNvPr id="155" name="Google Shape;155;p6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156" name="Google Shape;156;p6" descr="C:\Users\akr\Downloads\Фото+для+презентації\Фото для презентації\НС\Обстріли\20230216_09475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2067694"/>
            <a:ext cx="4096455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 descr="C:\Users\akr\Downloads\Фото+для+презентації\Фото для презентації\НС\Обстріли\DSC_220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6016" y="2067694"/>
            <a:ext cx="4099435" cy="230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/>
          <p:nvPr/>
        </p:nvSpPr>
        <p:spPr>
          <a:xfrm>
            <a:off x="254643" y="555526"/>
            <a:ext cx="863783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 метою ліквідації наслідків погіршення погодних умов на автошляхах області підрозділи Головного управління протягом 2023 року </a:t>
            </a:r>
            <a:r>
              <a:rPr lang="uk-UA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117 </a:t>
            </a:r>
            <a:r>
              <a:rPr lang="uk-UA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разів залучались на</a:t>
            </a:r>
            <a:r>
              <a:rPr lang="uk-UA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uk-UA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вилучення автомобілів із ускладнених ділянок доріг, вилучено </a:t>
            </a:r>
            <a:r>
              <a:rPr lang="uk-UA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243</a:t>
            </a:r>
            <a:r>
              <a:rPr lang="uk-UA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одиниці техніки та надано допомогу </a:t>
            </a:r>
            <a:r>
              <a:rPr lang="uk-UA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388</a:t>
            </a:r>
            <a:r>
              <a:rPr lang="uk-UA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особам. </a:t>
            </a:r>
            <a:endParaRPr/>
          </a:p>
        </p:txBody>
      </p:sp>
      <p:sp>
        <p:nvSpPr>
          <p:cNvPr id="163" name="Google Shape;163;p7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164" name="Google Shape;164;p7" descr="C:\Users\akr\AppData\Local\Packages\Microsoft.Windows.Photos_8wekyb3d8bbwe\TempState\ShareServiceTempFolder\b07f0a12-b623-42a9-bcee-e538b050fc45.jpg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4114" y="1419622"/>
            <a:ext cx="3073506" cy="172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 descr="C:\Users\akr\AppData\Local\Packages\Microsoft.Windows.Photos_8wekyb3d8bbwe\TempState\ShareServiceTempFolder\photo-2024-01-25-07-33-25.jpg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1885" y="1419622"/>
            <a:ext cx="3088710" cy="172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 descr="C:\Users\akr\Downloads\Фото+для+презентації\Фото для презентації\Фото Негода\photo_2023-11-27_15-22-2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4113" y="3291830"/>
            <a:ext cx="3073507" cy="172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 descr="C:\Users\akr\Downloads\Фото+для+презентації\Фото для презентації\Фото негода (1)\ac11d3c5-df8f-4964-a067-2a5caa66bf0b – копія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5659" y="3291830"/>
            <a:ext cx="3088709" cy="1730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/>
          <p:nvPr/>
        </p:nvSpPr>
        <p:spPr>
          <a:xfrm>
            <a:off x="254643" y="555526"/>
            <a:ext cx="86378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Протягом 2023 року в природних екосистемах виникло</a:t>
            </a:r>
            <a:r>
              <a:rPr lang="uk-UA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1515 пожеж </a:t>
            </a: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 площі 471,3 га.</a:t>
            </a:r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254643" y="51470"/>
            <a:ext cx="6693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ГУ ДСНС УКРАЇНИ У КІРОВОГРАДСЬКІЙ ОБЛАСТІ</a:t>
            </a:r>
            <a:endParaRPr/>
          </a:p>
        </p:txBody>
      </p:sp>
      <p:pic>
        <p:nvPicPr>
          <p:cNvPr id="174" name="Google Shape;174;p8" descr="C:\Users\akr\Downloads\Фото+для+презентації\Фото для презентації\НС\Екосистеми\DSC_318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6017" y="915566"/>
            <a:ext cx="3384376" cy="199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8" descr="C:\Users\akr\Desktop\Фото екосистеми\DSC_317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6017" y="2933802"/>
            <a:ext cx="3384376" cy="212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 descr="Квадрокоптер допомагає рятувальникам Дубенщини гасити пожежі та виявляти  паліїв | Громадський Простір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1448" y="2933654"/>
            <a:ext cx="3414527" cy="212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8" descr="Пожежі у Чорнобилі - у Зоні відчуження та на Житомирщині продовжують тліти  ліси — УНІАН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383" y="918704"/>
            <a:ext cx="3413593" cy="1995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947</Words>
  <Application>Microsoft Office PowerPoint</Application>
  <PresentationFormat>Экран (16:9)</PresentationFormat>
  <Paragraphs>121</Paragraphs>
  <Slides>24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3</cp:revision>
  <dcterms:created xsi:type="dcterms:W3CDTF">2023-05-25T11:19:02Z</dcterms:created>
  <dcterms:modified xsi:type="dcterms:W3CDTF">2024-02-04T06:45:27Z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1</vt:r8>
  </property>
  <property fmtid="{D5CDD505-2E9C-101B-9397-08002B2CF9AE}" pid="3" name="PresentationFormat">
    <vt:lpwstr>Экран (16:9)</vt:lpwstr>
  </property>
  <property fmtid="{D5CDD505-2E9C-101B-9397-08002B2CF9AE}" pid="4" name="Slides">
    <vt:r8>106</vt:r8>
  </property>
</Properties>
</file>