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0" roundtripDataSignature="AMtx7mhsMUd7A9hCdCZspAOzMINjuogz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uk-UA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:notes"/>
          <p:cNvSpPr txBox="1"/>
          <p:nvPr>
            <p:ph idx="12" type="sldNum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uk-UA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7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9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2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23:notes"/>
          <p:cNvSpPr txBox="1"/>
          <p:nvPr>
            <p:ph idx="1"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:notes"/>
          <p:cNvSpPr txBox="1"/>
          <p:nvPr>
            <p:ph idx="12" type="sldNum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lang="uk-UA" sz="1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62c04dc51_0_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b62c04dc51_0_0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6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8" name="Google Shape;18;p25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4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8" name="Google Shape;78;p34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5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5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5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5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5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5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87" name="Google Shape;87;p35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6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6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6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6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6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6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6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98" name="Google Shape;98;p36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4" name="Google Shape;24;p26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0" name="Google Shape;30;p27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7" name="Google Shape;37;p28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2" name="Google Shape;42;p29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7" name="Google Shape;47;p30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55" name="Google Shape;55;p31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2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63" name="Google Shape;63;p32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3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3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sz="120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1" name="Google Shape;71;p33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idx="11" type="ftr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24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Relationship Id="rId4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35.jpg"/><Relationship Id="rId5" Type="http://schemas.openxmlformats.org/officeDocument/2006/relationships/image" Target="../media/image37.jpg"/><Relationship Id="rId6" Type="http://schemas.openxmlformats.org/officeDocument/2006/relationships/image" Target="../media/image33.jpg"/><Relationship Id="rId7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Relationship Id="rId4" Type="http://schemas.openxmlformats.org/officeDocument/2006/relationships/image" Target="../media/image63.png"/><Relationship Id="rId5" Type="http://schemas.openxmlformats.org/officeDocument/2006/relationships/image" Target="../media/image56.jpg"/><Relationship Id="rId6" Type="http://schemas.openxmlformats.org/officeDocument/2006/relationships/image" Target="../media/image4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g"/><Relationship Id="rId4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jpg"/><Relationship Id="rId4" Type="http://schemas.openxmlformats.org/officeDocument/2006/relationships/image" Target="../media/image4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Relationship Id="rId4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jpg"/><Relationship Id="rId4" Type="http://schemas.openxmlformats.org/officeDocument/2006/relationships/image" Target="../media/image6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jpg"/><Relationship Id="rId4" Type="http://schemas.openxmlformats.org/officeDocument/2006/relationships/image" Target="../media/image5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Relationship Id="rId5" Type="http://schemas.openxmlformats.org/officeDocument/2006/relationships/image" Target="../media/image50.jpg"/><Relationship Id="rId6" Type="http://schemas.openxmlformats.org/officeDocument/2006/relationships/image" Target="../media/image5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jpg"/><Relationship Id="rId4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20.jpg"/><Relationship Id="rId6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34.jpg"/><Relationship Id="rId5" Type="http://schemas.openxmlformats.org/officeDocument/2006/relationships/image" Target="../media/image7.jp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4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54.jpg"/><Relationship Id="rId5" Type="http://schemas.openxmlformats.org/officeDocument/2006/relationships/image" Target="../media/image8.jpg"/><Relationship Id="rId6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14.jpg"/><Relationship Id="rId5" Type="http://schemas.openxmlformats.org/officeDocument/2006/relationships/image" Target="../media/image23.png"/><Relationship Id="rId6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3757"/>
            </a:gs>
            <a:gs pos="100000">
              <a:srgbClr val="15152E"/>
            </a:gs>
          </a:gsLst>
          <a:lin ang="5400000" scaled="0"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640" y="801000"/>
            <a:ext cx="6550200" cy="36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>
            <a:off x="35640" y="1491480"/>
            <a:ext cx="9000720" cy="2247238"/>
          </a:xfrm>
          <a:prstGeom prst="rect">
            <a:avLst/>
          </a:prstGeom>
          <a:noFill/>
          <a:ln>
            <a:noFill/>
          </a:ln>
          <a:effectLst>
            <a:outerShdw blurRad="50760" rotWithShape="0" algn="ctr" dir="5400000" dist="50760">
              <a:schemeClr val="dk1"/>
            </a:outerShdw>
          </a:effectLst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uk-UA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СТАН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uk-UA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ОПЕРАТИВНОГО РЕАГУВАННЯ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uk-UA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 НАДЗВИЧАЙНІ СИТУАЦІЇ НА ТЕРИТОРІЇ КІРОВОГРАДСЬКОЇ ОБЛАСТІ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0" y="0"/>
            <a:ext cx="8046720" cy="29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Підтоплення територій та населених пунктів області внаслідок підриву та руйнування Кременчуцької ГЕС.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esktop\Фото підтоплення Світловодськ\photo_2023-04-18_15-45-59.jpg" id="184" name="Google Shape;18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048" y="1563638"/>
            <a:ext cx="3744416" cy="25162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esktop\YjA1Zc0eXkm85J4ZolosghUQQfG9W58iJ2NQtpUk.jpg" id="185" name="Google Shape;18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1563638"/>
            <a:ext cx="4464496" cy="251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Порушення сталого функціонування об’єктів критичної інфраструктури області внаслідок військової агресії.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esktop\Фото влучання підстанція Шостаківка\photo_2023-03-10_10-34-01.jpg" id="192" name="Google Shape;19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1491630"/>
            <a:ext cx="3744416" cy="2505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esktop\Фото влучання підстанція Шостаківка\photo_2023-03-10_10-32-30.jpg" id="193" name="Google Shape;19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8024" y="1491630"/>
            <a:ext cx="3744416" cy="2505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Стале функціонування та можливість укриття населення в об’єктах фонду захисних споруд цивільного захисту області уразі оголошення сигналу “Повітряна тривога”.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Укриття\1X4A9158.JPG" id="200" name="Google Shape;2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008" y="1511672"/>
            <a:ext cx="3934583" cy="262305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/>
          <p:nvPr/>
        </p:nvSpPr>
        <p:spPr>
          <a:xfrm>
            <a:off x="467544" y="1422816"/>
            <a:ext cx="3934583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сьогоднішній день в області обліковано </a:t>
            </a:r>
            <a:r>
              <a:rPr b="1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2128</a:t>
            </a:r>
            <a:r>
              <a:rPr b="0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об’єктів укриття, із яких </a:t>
            </a:r>
            <a:r>
              <a:rPr b="1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652 </a:t>
            </a:r>
            <a:r>
              <a:rPr b="0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захисні споруди цивільного захисту (150 сховищ та 502 протирадіаційних укриття) та </a:t>
            </a:r>
            <a:r>
              <a:rPr b="1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1476 </a:t>
            </a:r>
            <a:r>
              <a:rPr b="0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найпростіших укриттів. Станом на </a:t>
            </a:r>
            <a:r>
              <a:rPr b="1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 січня 2024 року</a:t>
            </a:r>
            <a:r>
              <a:rPr b="0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здійснено комісійні обстеження 100% об'єктів фонду захисних споруд, із яких </a:t>
            </a:r>
            <a:r>
              <a:rPr b="1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r>
              <a:rPr b="0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придатні, що становить </a:t>
            </a:r>
            <a:r>
              <a:rPr b="1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95 % . </a:t>
            </a:r>
            <a:r>
              <a:rPr b="0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2023 році покращено показник готовності на </a:t>
            </a:r>
            <a:r>
              <a:rPr b="1" i="1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 од.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/>
          <p:nvPr/>
        </p:nvSpPr>
        <p:spPr>
          <a:xfrm>
            <a:off x="254643" y="471777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</p:txBody>
      </p:sp>
      <p:sp>
        <p:nvSpPr>
          <p:cNvPr id="207" name="Google Shape;207;p1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Електростанції\photo_2024-01-19_12-05-44.jpg" id="208" name="Google Shape;20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1104521"/>
            <a:ext cx="3163694" cy="2115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Пункт незламності\20221123_132826.jpg" id="209" name="Google Shape;20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594" y="3301466"/>
            <a:ext cx="3163692" cy="1779577"/>
          </a:xfrm>
          <a:prstGeom prst="rect">
            <a:avLst/>
          </a:prstGeom>
          <a:noFill/>
          <a:ln>
            <a:noFill/>
          </a:ln>
        </p:spPr>
      </p:pic>
      <p:sp>
        <p:nvSpPr>
          <p:cNvPr descr="20221123_132942.jpg" id="210" name="Google Shape;210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20221123_132942.jpg" id="211" name="Google Shape;211;p12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20221123_132942.jpg" id="212" name="Google Shape;212;p12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kr\Downloads\Фото+для+презентації\Фото для презентації\Пункт незламності\20221123_132942.jpg" id="213" name="Google Shape;21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0716" y="3301466"/>
            <a:ext cx="3163692" cy="178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5082276" y="1096193"/>
            <a:ext cx="3162132" cy="211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/>
          <p:nvPr/>
        </p:nvSpPr>
        <p:spPr>
          <a:xfrm>
            <a:off x="254643" y="699542"/>
            <a:ext cx="8637838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Реагування на радіаційні та хімічні загрози на території області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Група РХБЗ\DSC_5684.JPG" id="221" name="Google Shape;2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9558" y="1347614"/>
            <a:ext cx="4066898" cy="2718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Група РХБЗ\DSC_5771.JPG" id="222" name="Google Shape;22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174" y="1347614"/>
            <a:ext cx="4066898" cy="271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54643" y="591739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Взято участь в зустрічі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евакуаційних потягів із внутрішньо - переміщеними особами загальною чисельністю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3865 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осіб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4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Переселенці\DSC_2690.JPG" id="229" name="Google Shape;22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8144" y="3147814"/>
            <a:ext cx="2880320" cy="1904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Фото блок переселенці\DSC_2421.JPG" id="230" name="Google Shape;23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1203598"/>
            <a:ext cx="2880320" cy="1921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Фото блок переселенці\DSC_3318.JPG" id="231" name="Google Shape;23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8144" y="1198689"/>
            <a:ext cx="2880320" cy="1925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Фото блок переселенці\DSC_3527.JPG" id="232" name="Google Shape;23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5536" y="3147814"/>
            <a:ext cx="2880320" cy="19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13422" y="1932124"/>
            <a:ext cx="2520280" cy="2372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/>
          <p:nvPr/>
        </p:nvSpPr>
        <p:spPr>
          <a:xfrm>
            <a:off x="254643" y="555526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Отримано та придбано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 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 сучасного зразка. В якості гуманітарної та благодійної допомоги отримано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од. транспортних засобів різного призначення.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D:\Мої документи\Луков\Документи\Луков\ВІЙНА!!!\ТЗ Польща\Фотки\2022-2023\Куплено\ПМ-В (2023)\1bc54f5a-b3e9-4bc0-9273-da47b4f826ff.jpg" id="240" name="Google Shape;240;p15"/>
          <p:cNvPicPr preferRelativeResize="0"/>
          <p:nvPr/>
        </p:nvPicPr>
        <p:blipFill rotWithShape="1">
          <a:blip r:embed="rId3">
            <a:alphaModFix/>
          </a:blip>
          <a:srcRect b="20211" l="0" r="0" t="14193"/>
          <a:stretch/>
        </p:blipFill>
        <p:spPr>
          <a:xfrm>
            <a:off x="683568" y="1496062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4">
            <a:alphaModFix/>
          </a:blip>
          <a:srcRect b="27076" l="15175" r="59356" t="41609"/>
          <a:stretch/>
        </p:blipFill>
        <p:spPr>
          <a:xfrm>
            <a:off x="4779505" y="1496062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AppData\Local\Microsoft\Windows\INetCache\Content.Word\3a425488-c6b5-475f-82e5-e27de80fec99.jpg" id="242" name="Google Shape;242;p15"/>
          <p:cNvPicPr preferRelativeResize="0"/>
          <p:nvPr/>
        </p:nvPicPr>
        <p:blipFill rotWithShape="1">
          <a:blip r:embed="rId5">
            <a:alphaModFix/>
          </a:blip>
          <a:srcRect b="25249" l="2492" r="7730" t="20598"/>
          <a:stretch/>
        </p:blipFill>
        <p:spPr>
          <a:xfrm>
            <a:off x="683568" y="3291830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Мої документи\Луков\Документи\Луков\ВІЙНА!!!\ТЗ Польща\Фотки\2022-2023\Куплено\Форд 2 ДПРЗ\1673252882874.jpg" id="243" name="Google Shape;243;p15"/>
          <p:cNvPicPr preferRelativeResize="0"/>
          <p:nvPr/>
        </p:nvPicPr>
        <p:blipFill rotWithShape="1">
          <a:blip r:embed="rId6">
            <a:alphaModFix/>
          </a:blip>
          <a:srcRect b="19823" l="0" r="0" t="14536"/>
          <a:stretch/>
        </p:blipFill>
        <p:spPr>
          <a:xfrm>
            <a:off x="4779505" y="3283666"/>
            <a:ext cx="3680927" cy="1656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/>
          <p:nvPr/>
        </p:nvSpPr>
        <p:spPr>
          <a:xfrm>
            <a:off x="254643" y="555526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Проведено переобладнання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засобів. Вартість переобладнання становить –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954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 Орієнтовна вартість придбання аналогічних транспортних засобів –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450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D:\Мої документи\Луков\Документи\Луков\ВІЙНА!!!\ТЗ Польща\Переобладнанні ТЗ\Економія коштів\Піротехнічний мерседес\20230126_093707.jpg" id="250" name="Google Shape;2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1923678"/>
            <a:ext cx="367240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7.jfif" id="251" name="Google Shape;251;p16"/>
          <p:cNvPicPr preferRelativeResize="0"/>
          <p:nvPr/>
        </p:nvPicPr>
        <p:blipFill rotWithShape="1">
          <a:blip r:embed="rId4">
            <a:alphaModFix/>
          </a:blip>
          <a:srcRect b="16476" l="8250" r="1143" t="13818"/>
          <a:stretch/>
        </p:blipFill>
        <p:spPr>
          <a:xfrm>
            <a:off x="4932040" y="1923678"/>
            <a:ext cx="3672408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/>
          <p:nvPr/>
        </p:nvSpPr>
        <p:spPr>
          <a:xfrm>
            <a:off x="2123728" y="1563638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b="0" lang="uk-UA" sz="13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endParaRPr b="0" sz="13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6516216" y="1487040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b="0" lang="uk-UA" sz="13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Після</a:t>
            </a:r>
            <a:endParaRPr b="0" sz="13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827584" y="4022154"/>
            <a:ext cx="208823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транспортного засобу,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млн.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2987824" y="4020541"/>
            <a:ext cx="2508773" cy="835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переобладнання,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332 тис. 029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5569989" y="4017235"/>
            <a:ext cx="2746427" cy="835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Економія коштів державного бюджету,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млн. 667 тис. 971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>
            <a:off x="254643" y="555526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Проведено переобладнання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засобів. Вартість переобладнання становить –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954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 Орієнтовна вартість придбання аналогічних транспортних засобів –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450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263" name="Google Shape;263;p17"/>
          <p:cNvSpPr/>
          <p:nvPr/>
        </p:nvSpPr>
        <p:spPr>
          <a:xfrm>
            <a:off x="2123728" y="1563638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b="0" lang="uk-UA" sz="13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endParaRPr b="0" sz="13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6516216" y="1487040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b="0" lang="uk-UA" sz="13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Після</a:t>
            </a:r>
            <a:endParaRPr b="0" sz="13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7"/>
          <p:cNvSpPr/>
          <p:nvPr/>
        </p:nvSpPr>
        <p:spPr>
          <a:xfrm>
            <a:off x="827584" y="4022154"/>
            <a:ext cx="208823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транспортного засобу,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017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млн.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2987824" y="4020541"/>
            <a:ext cx="2508773" cy="803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переобладнання,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438 тис. 653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5569989" y="4017235"/>
            <a:ext cx="2746427" cy="803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Економія коштів державного бюджету,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млн. 561 тис. 347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dmin\Desktop\16.jpg" id="268" name="Google Shape;268;p17"/>
          <p:cNvPicPr preferRelativeResize="0"/>
          <p:nvPr/>
        </p:nvPicPr>
        <p:blipFill rotWithShape="1">
          <a:blip r:embed="rId3">
            <a:alphaModFix/>
          </a:blip>
          <a:srcRect b="22841" l="0" r="0" t="21230"/>
          <a:stretch/>
        </p:blipFill>
        <p:spPr>
          <a:xfrm>
            <a:off x="467544" y="1893405"/>
            <a:ext cx="367240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7057_2" id="269" name="Google Shape;26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8024" y="1893405"/>
            <a:ext cx="3672408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>
            <a:off x="259012" y="618978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жовтні 2022 року створено Центр управління в надзвичайних ситуаціях. Основними завданнями якого є координація дій органів управління та сил цивільного захисту, здійснення моніторингу, збирання, обробки, інформації про обстановку в зоні можливого виникнення надзвичайної ситуації або небезпечної події.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ЦУНС\DSC_9419.JPG" id="276" name="Google Shape;27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364" y="1914051"/>
            <a:ext cx="4215636" cy="2817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Anonymous+folder\1X4A6679.JPG" id="277" name="Google Shape;27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8905" y="1914051"/>
            <a:ext cx="4221567" cy="281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/>
          <p:nvPr/>
        </p:nvSpPr>
        <p:spPr>
          <a:xfrm>
            <a:off x="253081" y="549873"/>
            <a:ext cx="8637900" cy="31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забезпечення захисту населення від надзвичайних подій та ситуацій на території області функціонують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частина  та Аварійно-рятувальний загін спеціального призначення. 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Штатна чисельність становить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2343 особи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 b="1038" l="0" r="0" t="1028"/>
          <a:stretch/>
        </p:blipFill>
        <p:spPr>
          <a:xfrm>
            <a:off x="352850" y="1665150"/>
            <a:ext cx="4036024" cy="26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 b="0" l="7918" r="7927" t="0"/>
          <a:stretch/>
        </p:blipFill>
        <p:spPr>
          <a:xfrm>
            <a:off x="4754675" y="1665150"/>
            <a:ext cx="4036026" cy="269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254643" y="723349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рамках допомоги Збройним Силам України проведено роботи з ремонту та фарбування автомобілів типу пікап для підрозділів, які формують вогневі групи у кількості </a:t>
            </a:r>
            <a:r>
              <a:rPr b="1"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одиниці. Робота за даним напрямком продовжується.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dmin\Desktop\25af5e3a-5363-440d-b88d-595bab12c330.jpg" id="284" name="Google Shape;284;p19"/>
          <p:cNvPicPr preferRelativeResize="0"/>
          <p:nvPr/>
        </p:nvPicPr>
        <p:blipFill rotWithShape="1">
          <a:blip r:embed="rId3">
            <a:alphaModFix/>
          </a:blip>
          <a:srcRect b="13774" l="0" r="0" t="13982"/>
          <a:stretch/>
        </p:blipFill>
        <p:spPr>
          <a:xfrm>
            <a:off x="390081" y="2067694"/>
            <a:ext cx="4109911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478ef6b3-b1a9-4feb-9f2c-492be0e9278b.jpg" id="285" name="Google Shape;285;p19"/>
          <p:cNvPicPr preferRelativeResize="0"/>
          <p:nvPr/>
        </p:nvPicPr>
        <p:blipFill rotWithShape="1">
          <a:blip r:embed="rId4">
            <a:alphaModFix/>
          </a:blip>
          <a:srcRect b="34709" l="0" r="0" t="0"/>
          <a:stretch/>
        </p:blipFill>
        <p:spPr>
          <a:xfrm>
            <a:off x="4638553" y="2067694"/>
            <a:ext cx="4109911" cy="23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/>
          <p:nvPr/>
        </p:nvSpPr>
        <p:spPr>
          <a:xfrm>
            <a:off x="323528" y="843558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забезпечення потреб підрозділів які базуються на території області, за рішенням керівництва ОВА, постійно надається інженерна техніка з обслугою.</a:t>
            </a:r>
            <a:endParaRPr/>
          </a:p>
        </p:txBody>
      </p:sp>
      <p:sp>
        <p:nvSpPr>
          <p:cNvPr id="291" name="Google Shape;291;p20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Фото робота крана ЗУМЛІОН\DSC_5503.JPG" id="292" name="Google Shape;29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923678"/>
            <a:ext cx="413367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Фото техніки\IMG-20240203-WA0001.jpg" id="293" name="Google Shape;29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1128" y="1926689"/>
            <a:ext cx="4133673" cy="252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ДСНС протягом доби здійснила 122 виїзди для ліквідації наслідків обстрілів  мирних населених пунктів – АрміяInform" id="299" name="Google Shape;29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2931790"/>
            <a:ext cx="3814274" cy="2112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пецифіка розмінування для саперів на Харківщині змінюється" id="300" name="Google Shape;30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0" y="627534"/>
            <a:ext cx="3816424" cy="2112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 розмінування українських територій може піти до 10 років – ДСНС ➜ ZMINA" id="301" name="Google Shape;30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4008" y="627534"/>
            <a:ext cx="3816424" cy="2136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ибухи у Подільському районі: відео пожежі ТЦ та стоянки - 24 Канал" id="302" name="Google Shape;30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0654" y="2931790"/>
            <a:ext cx="3819778" cy="2112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308" name="Google Shape;308;p22"/>
          <p:cNvSpPr/>
          <p:nvPr/>
        </p:nvSpPr>
        <p:spPr>
          <a:xfrm>
            <a:off x="323528" y="627534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Взаємодія з підрозділами Головного управління Національної поліції та підрозділом Національної гвардії Кіровоградської області</a:t>
            </a:r>
            <a:endParaRPr/>
          </a:p>
        </p:txBody>
      </p:sp>
      <p:pic>
        <p:nvPicPr>
          <p:cNvPr descr="Z:\ВРЕМЕНнАЯ_ПАПКА_2\ASU\Ермоленко\1\WhatsApp Image 2024-02-03 at 13.08.33 – копія.jpeg" id="309" name="Google Shape;30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777" y="1909614"/>
            <a:ext cx="4214687" cy="2534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Фото з поліцією\photo_5328289264837972709_y.jpg" id="310" name="Google Shape;31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1909614"/>
            <a:ext cx="3816424" cy="2534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3757"/>
            </a:gs>
            <a:gs pos="100000">
              <a:srgbClr val="15152E"/>
            </a:gs>
          </a:gsLst>
          <a:lin ang="5400000" scaled="0"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640" y="801000"/>
            <a:ext cx="6550200" cy="36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/>
          <p:nvPr/>
        </p:nvSpPr>
        <p:spPr>
          <a:xfrm>
            <a:off x="48054" y="1866757"/>
            <a:ext cx="9000720" cy="1568206"/>
          </a:xfrm>
          <a:prstGeom prst="rect">
            <a:avLst/>
          </a:prstGeom>
          <a:noFill/>
          <a:ln>
            <a:noFill/>
          </a:ln>
          <a:effectLst>
            <a:outerShdw blurRad="50760" rotWithShape="0" algn="ctr" dir="5400000" dist="50760">
              <a:schemeClr val="dk1"/>
            </a:outerShdw>
          </a:effectLst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цілому підпорядковані підрозділи Головного управління готові до виконання завдань за призначенням.</a:t>
            </a:r>
            <a:endParaRPr/>
          </a:p>
        </p:txBody>
      </p:sp>
      <p:pic>
        <p:nvPicPr>
          <p:cNvPr id="318" name="Google Shape;31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0" y="0"/>
            <a:ext cx="8046720" cy="29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246975" y="483550"/>
            <a:ext cx="86379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Загальна чисельність угрупування сил ГУ ДСНС в області становить </a:t>
            </a:r>
            <a:r>
              <a:rPr b="1"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260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чол. особового складу та  </a:t>
            </a:r>
            <a:r>
              <a:rPr b="1"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56 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одиниць техніки, у резерві - </a:t>
            </a:r>
            <a:r>
              <a:rPr b="1"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249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чол. особового складу, </a:t>
            </a:r>
            <a:r>
              <a:rPr b="1"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одиниць інженерної техніки, </a:t>
            </a:r>
            <a:r>
              <a:rPr b="1"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r>
              <a:rPr lang="uk-UA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одиниць основних пожежних автомобілів та спеціальної техніки.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 b="0" l="33" r="-12304" t="0"/>
          <a:stretch/>
        </p:blipFill>
        <p:spPr>
          <a:xfrm>
            <a:off x="4953000" y="1342150"/>
            <a:ext cx="3439200" cy="181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 b="0" l="5884" r="5884" t="0"/>
          <a:stretch/>
        </p:blipFill>
        <p:spPr>
          <a:xfrm>
            <a:off x="1117575" y="1342150"/>
            <a:ext cx="3058976" cy="18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5">
            <a:alphaModFix/>
          </a:blip>
          <a:srcRect b="0" l="29" r="39" t="0"/>
          <a:stretch/>
        </p:blipFill>
        <p:spPr>
          <a:xfrm>
            <a:off x="1117575" y="3238300"/>
            <a:ext cx="3058976" cy="181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6">
            <a:alphaModFix/>
          </a:blip>
          <a:srcRect b="0" l="767" r="777" t="0"/>
          <a:stretch/>
        </p:blipFill>
        <p:spPr>
          <a:xfrm>
            <a:off x="4953000" y="3238300"/>
            <a:ext cx="3058975" cy="18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62c04dc51_0_0"/>
          <p:cNvSpPr/>
          <p:nvPr/>
        </p:nvSpPr>
        <p:spPr>
          <a:xfrm>
            <a:off x="254643" y="51470"/>
            <a:ext cx="669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Водолазна група\DSC_9434.JPG" id="130" name="Google Shape;130;g2b62c04dc5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1068293"/>
            <a:ext cx="2895698" cy="1935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Піротехнічна частина\DSC_9034.JPG" id="131" name="Google Shape;131;g2b62c04dc5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9583" y="1072782"/>
            <a:ext cx="2888800" cy="1931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 Полтавщині досі шукають людину на місці ракетного удару" id="132" name="Google Shape;132;g2b62c04dc5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9583" y="3075806"/>
            <a:ext cx="2888801" cy="193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b62c04dc5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040" y="3075806"/>
            <a:ext cx="2869205" cy="19213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b62c04dc51_0_0"/>
          <p:cNvSpPr/>
          <p:nvPr/>
        </p:nvSpPr>
        <p:spPr>
          <a:xfrm>
            <a:off x="246975" y="483518"/>
            <a:ext cx="8637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виконання аварійно-рятувальних та інших невідкладних робіт вузької спеціалізації можливе залучення підрозділів аварійно-рятувального загону спеціального призначення.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253081" y="901224"/>
            <a:ext cx="8637900" cy="3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Протягом 2023 року на території області виникло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4679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надзвичайних подій та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надзвичайних ситуацій.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Частиною піротехнічних робіт та гуманітарного розмінування  знешкоджено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924 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вибухонебезпечні предмети і це лише на території нашої області, не враховуючи залучень в інших областях.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ході проведення аварійно-рятувальних та інших невідкладних робіт підрозділами Головного управління врятовано понад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осіб 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  майна на суму понад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грн.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Всі надзвичайні події та ситуації ліквідовані підпорядкованими підрозділами Головного управління в тих масштабах, яких вони набули на момент прибуття перших пожежно-рятувальних підрозділів. 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254643" y="555526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Cтворено та забезпечено функціонування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підрозділів місцевої та добровільної пожежної охорони.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281620" y="4299942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Нормативна кількість МПО для нашої області складає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101-н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підрозділ, тому наше завдання в цьому році створити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4-ри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а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2025 році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5-ть 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нових підрозділів.</a:t>
            </a:r>
            <a:endParaRPr/>
          </a:p>
        </p:txBody>
      </p:sp>
      <p:pic>
        <p:nvPicPr>
          <p:cNvPr descr="Z:\ВРЕМЕНнАЯ_ПАПКА_2\ASU\Ермоленко\03.02.2024 ФОТО для ПРЕЗЕНТАЦІЇ (Місцева пожежна охорона)\_DFZY1~R\DSC_9557 (2).JPG"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150" y="1347614"/>
            <a:ext cx="4240389" cy="28344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:\ВРЕМЕНнАЯ_ПАПКА_2\ASU\Ермоленко\03.02.2024 ФОТО для ПРЕЗЕНТАЦІЇ (Місцева пожежна охорона)\_DFZY1~R\362254997_3480606032255279_5386896038769799359_n.jpg" id="149" name="Google Shape;14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7553" y="1347614"/>
            <a:ext cx="4243650" cy="28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/>
          <p:nvPr/>
        </p:nvSpPr>
        <p:spPr>
          <a:xfrm>
            <a:off x="254643" y="750280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 початку військової агресії російської федерації підрозділами Головного управління здійснено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 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виїзди на ліквідацію наслідків ракетно-бомбових ударів на території області, з них 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рази з початку 2024 року.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НС\Обстріли\20230216_094755.jpg" id="156" name="Google Shape;1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2067694"/>
            <a:ext cx="4096455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НС\Обстріли\DSC_2208.JPG" id="157" name="Google Shape;15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016" y="2067694"/>
            <a:ext cx="4099435" cy="230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254643" y="555526"/>
            <a:ext cx="863783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 метою ліквідації наслідків погіршення погодних умов на автошляхах області підрозділи Головного управління протягом 2023 року </a:t>
            </a:r>
            <a:r>
              <a:rPr b="1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117 </a:t>
            </a:r>
            <a:r>
              <a:rPr b="0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разів залучались на</a:t>
            </a:r>
            <a:r>
              <a:rPr b="1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вилучення автомобілів із ускладнених ділянок доріг, вилучено </a:t>
            </a:r>
            <a:r>
              <a:rPr b="1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243</a:t>
            </a:r>
            <a:r>
              <a:rPr b="0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одиниці техніки та надано допомогу </a:t>
            </a:r>
            <a:r>
              <a:rPr b="1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388</a:t>
            </a:r>
            <a:r>
              <a:rPr b="0" i="0" lang="uk-UA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особам. </a:t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AppData\Local\Packages\Microsoft.Windows.Photos_8wekyb3d8bbwe\TempState\ShareServiceTempFolder\b07f0a12-b623-42a9-bcee-e538b050fc45.jpg.jpeg" id="164" name="Google Shape;1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4114" y="1419622"/>
            <a:ext cx="3073506" cy="1728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AppData\Local\Packages\Microsoft.Windows.Photos_8wekyb3d8bbwe\TempState\ShareServiceTempFolder\photo-2024-01-25-07-33-25.jpg.jpeg" id="165" name="Google Shape;16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1885" y="1419622"/>
            <a:ext cx="3088710" cy="1728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Фото Негода\photo_2023-11-27_15-22-26.jpg" id="166" name="Google Shape;16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4113" y="3291830"/>
            <a:ext cx="3073507" cy="1725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ownloads\Фото+для+презентації\Фото для презентації\Фото негода (1)\ac11d3c5-df8f-4964-a067-2a5caa66bf0b – копія.jpg" id="167" name="Google Shape;16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95659" y="3291830"/>
            <a:ext cx="3088709" cy="173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>
            <a:off x="254643" y="555526"/>
            <a:ext cx="86378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Протягом 2023 року в природних екосистемах виникло</a:t>
            </a:r>
            <a:r>
              <a:rPr b="1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1515 пожеж </a:t>
            </a: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площі 471,3 га.</a:t>
            </a: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descr="C:\Users\akr\Downloads\Фото+для+презентації\Фото для презентації\НС\Екосистеми\DSC_3182.JPG" id="174" name="Google Shape;17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017" y="915566"/>
            <a:ext cx="3384376" cy="1992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kr\Desktop\Фото екосистеми\DSC_3175.JPG" id="175" name="Google Shape;17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017" y="2933802"/>
            <a:ext cx="3384376" cy="21253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вадрокоптер допомагає рятувальникам Дубенщини гасити пожежі та виявляти  паліїв | Громадський Простір" id="176" name="Google Shape;17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1448" y="2933654"/>
            <a:ext cx="3414527" cy="2125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ожежі у Чорнобилі - у Зоні відчуження та на Житомирщині продовжують тліти  ліси — УНІАН" id="177" name="Google Shape;17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2383" y="918704"/>
            <a:ext cx="3413593" cy="199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2023-05-25T11:19:02Z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1.0</vt:r8>
  </property>
  <property fmtid="{D5CDD505-2E9C-101B-9397-08002B2CF9AE}" pid="3" name="PresentationFormat">
    <vt:lpwstr>Экран (16:9)</vt:lpwstr>
  </property>
  <property fmtid="{D5CDD505-2E9C-101B-9397-08002B2CF9AE}" pid="4" name="Slides">
    <vt:r8>106.0</vt:r8>
  </property>
</Properties>
</file>